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charts/chart3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6" r:id="rId11"/>
    <p:sldId id="267" r:id="rId12"/>
    <p:sldId id="268" r:id="rId13"/>
    <p:sldId id="269" r:id="rId14"/>
    <p:sldId id="265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plotArea>
      <c:layout>
        <c:manualLayout>
          <c:layoutTarget val="inner"/>
          <c:xMode val="edge"/>
          <c:yMode val="edge"/>
          <c:x val="0.33142037302726218"/>
          <c:y val="1.8181818181818243E-2"/>
          <c:w val="0.53658536585365568"/>
          <c:h val="0.91454545454545622"/>
        </c:manualLayout>
      </c:layout>
      <c:barChart>
        <c:barDir val="bar"/>
        <c:grouping val="clustered"/>
        <c:ser>
          <c:idx val="0"/>
          <c:order val="0"/>
          <c:tx>
            <c:strRef>
              <c:f>Sheet1!$A$2</c:f>
              <c:strCache>
                <c:ptCount val="1"/>
                <c:pt idx="0">
                  <c:v>проценты</c:v>
                </c:pt>
              </c:strCache>
            </c:strRef>
          </c:tx>
          <c:spPr>
            <a:solidFill>
              <a:srgbClr val="9999FF"/>
            </a:solidFill>
            <a:ln w="12695">
              <a:solidFill>
                <a:srgbClr val="000000"/>
              </a:solidFill>
              <a:prstDash val="solid"/>
            </a:ln>
          </c:spPr>
          <c:cat>
            <c:strRef>
              <c:f>Sheet1!$B$1:$O$1</c:f>
              <c:strCache>
                <c:ptCount val="14"/>
                <c:pt idx="0">
                  <c:v>числа, корни, степени</c:v>
                </c:pt>
                <c:pt idx="1">
                  <c:v>основы тригонометрии</c:v>
                </c:pt>
                <c:pt idx="2">
                  <c:v>логарифмы</c:v>
                </c:pt>
                <c:pt idx="3">
                  <c:v>преобразование выражений</c:v>
                </c:pt>
                <c:pt idx="4">
                  <c:v>уравнения, системы уравнений</c:v>
                </c:pt>
                <c:pt idx="5">
                  <c:v>рациональные, иррациональные уравнения</c:v>
                </c:pt>
                <c:pt idx="6">
                  <c:v>показательные уравнения</c:v>
                </c:pt>
                <c:pt idx="7">
                  <c:v>логарифмические уравнения</c:v>
                </c:pt>
                <c:pt idx="8">
                  <c:v>тригонометрические уравнения</c:v>
                </c:pt>
                <c:pt idx="9">
                  <c:v>методы решения содержательных задач</c:v>
                </c:pt>
                <c:pt idx="10">
                  <c:v>алгебраические неравенства</c:v>
                </c:pt>
                <c:pt idx="11">
                  <c:v>показательные неравенства</c:v>
                </c:pt>
                <c:pt idx="12">
                  <c:v>логарифмические неравенства</c:v>
                </c:pt>
                <c:pt idx="13">
                  <c:v>производная</c:v>
                </c:pt>
              </c:strCache>
            </c:strRef>
          </c:cat>
          <c:val>
            <c:numRef>
              <c:f>Sheet1!$B$2:$O$2</c:f>
              <c:numCache>
                <c:formatCode>General</c:formatCode>
                <c:ptCount val="14"/>
                <c:pt idx="0">
                  <c:v>100</c:v>
                </c:pt>
                <c:pt idx="1">
                  <c:v>80</c:v>
                </c:pt>
                <c:pt idx="2">
                  <c:v>95</c:v>
                </c:pt>
                <c:pt idx="3">
                  <c:v>83</c:v>
                </c:pt>
                <c:pt idx="4">
                  <c:v>90</c:v>
                </c:pt>
                <c:pt idx="5">
                  <c:v>82</c:v>
                </c:pt>
                <c:pt idx="6">
                  <c:v>95</c:v>
                </c:pt>
                <c:pt idx="7">
                  <c:v>89</c:v>
                </c:pt>
                <c:pt idx="8">
                  <c:v>75</c:v>
                </c:pt>
                <c:pt idx="9">
                  <c:v>79</c:v>
                </c:pt>
                <c:pt idx="10">
                  <c:v>95</c:v>
                </c:pt>
                <c:pt idx="11">
                  <c:v>97</c:v>
                </c:pt>
                <c:pt idx="12">
                  <c:v>88</c:v>
                </c:pt>
                <c:pt idx="13">
                  <c:v>92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</c:strCache>
            </c:strRef>
          </c:tx>
          <c:spPr>
            <a:solidFill>
              <a:srgbClr val="993366"/>
            </a:solidFill>
            <a:ln w="12695">
              <a:solidFill>
                <a:srgbClr val="000000"/>
              </a:solidFill>
              <a:prstDash val="solid"/>
            </a:ln>
          </c:spPr>
          <c:cat>
            <c:strRef>
              <c:f>Sheet1!$B$1:$O$1</c:f>
              <c:strCache>
                <c:ptCount val="14"/>
                <c:pt idx="0">
                  <c:v>числа, корни, степени</c:v>
                </c:pt>
                <c:pt idx="1">
                  <c:v>основы тригонометрии</c:v>
                </c:pt>
                <c:pt idx="2">
                  <c:v>логарифмы</c:v>
                </c:pt>
                <c:pt idx="3">
                  <c:v>преобразование выражений</c:v>
                </c:pt>
                <c:pt idx="4">
                  <c:v>уравнения, системы уравнений</c:v>
                </c:pt>
                <c:pt idx="5">
                  <c:v>рациональные, иррациональные уравнения</c:v>
                </c:pt>
                <c:pt idx="6">
                  <c:v>показательные уравнения</c:v>
                </c:pt>
                <c:pt idx="7">
                  <c:v>логарифмические уравнения</c:v>
                </c:pt>
                <c:pt idx="8">
                  <c:v>тригонометрические уравнения</c:v>
                </c:pt>
                <c:pt idx="9">
                  <c:v>методы решения содержательных задач</c:v>
                </c:pt>
                <c:pt idx="10">
                  <c:v>алгебраические неравенства</c:v>
                </c:pt>
                <c:pt idx="11">
                  <c:v>показательные неравенства</c:v>
                </c:pt>
                <c:pt idx="12">
                  <c:v>логарифмические неравенства</c:v>
                </c:pt>
                <c:pt idx="13">
                  <c:v>производная</c:v>
                </c:pt>
              </c:strCache>
            </c:strRef>
          </c:cat>
          <c:val>
            <c:numRef>
              <c:f>Sheet1!$B$3:$O$3</c:f>
              <c:numCache>
                <c:formatCode>General</c:formatCode>
                <c:ptCount val="14"/>
              </c:numCache>
            </c:numRef>
          </c:val>
        </c:ser>
        <c:ser>
          <c:idx val="2"/>
          <c:order val="2"/>
          <c:tx>
            <c:strRef>
              <c:f>Sheet1!$A$4</c:f>
              <c:strCache>
                <c:ptCount val="1"/>
              </c:strCache>
            </c:strRef>
          </c:tx>
          <c:spPr>
            <a:solidFill>
              <a:srgbClr val="FFFFCC"/>
            </a:solidFill>
            <a:ln w="12695">
              <a:solidFill>
                <a:srgbClr val="000000"/>
              </a:solidFill>
              <a:prstDash val="solid"/>
            </a:ln>
          </c:spPr>
          <c:cat>
            <c:strRef>
              <c:f>Sheet1!$B$1:$O$1</c:f>
              <c:strCache>
                <c:ptCount val="14"/>
                <c:pt idx="0">
                  <c:v>числа, корни, степени</c:v>
                </c:pt>
                <c:pt idx="1">
                  <c:v>основы тригонометрии</c:v>
                </c:pt>
                <c:pt idx="2">
                  <c:v>логарифмы</c:v>
                </c:pt>
                <c:pt idx="3">
                  <c:v>преобразование выражений</c:v>
                </c:pt>
                <c:pt idx="4">
                  <c:v>уравнения, системы уравнений</c:v>
                </c:pt>
                <c:pt idx="5">
                  <c:v>рациональные, иррациональные уравнения</c:v>
                </c:pt>
                <c:pt idx="6">
                  <c:v>показательные уравнения</c:v>
                </c:pt>
                <c:pt idx="7">
                  <c:v>логарифмические уравнения</c:v>
                </c:pt>
                <c:pt idx="8">
                  <c:v>тригонометрические уравнения</c:v>
                </c:pt>
                <c:pt idx="9">
                  <c:v>методы решения содержательных задач</c:v>
                </c:pt>
                <c:pt idx="10">
                  <c:v>алгебраические неравенства</c:v>
                </c:pt>
                <c:pt idx="11">
                  <c:v>показательные неравенства</c:v>
                </c:pt>
                <c:pt idx="12">
                  <c:v>логарифмические неравенства</c:v>
                </c:pt>
                <c:pt idx="13">
                  <c:v>производная</c:v>
                </c:pt>
              </c:strCache>
            </c:strRef>
          </c:cat>
          <c:val>
            <c:numRef>
              <c:f>Sheet1!$B$4:$O$4</c:f>
              <c:numCache>
                <c:formatCode>General</c:formatCode>
                <c:ptCount val="14"/>
              </c:numCache>
            </c:numRef>
          </c:val>
        </c:ser>
        <c:axId val="75250304"/>
        <c:axId val="75488256"/>
      </c:barChart>
      <c:catAx>
        <c:axId val="75250304"/>
        <c:scaling>
          <c:orientation val="minMax"/>
        </c:scaling>
        <c:axPos val="l"/>
        <c:numFmt formatCode="General" sourceLinked="1"/>
        <c:tickLblPos val="nextTo"/>
        <c:spPr>
          <a:ln w="3174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800" b="1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endParaRPr lang="ru-RU"/>
          </a:p>
        </c:txPr>
        <c:crossAx val="75488256"/>
        <c:crosses val="autoZero"/>
        <c:auto val="1"/>
        <c:lblAlgn val="ctr"/>
        <c:lblOffset val="100"/>
        <c:tickLblSkip val="1"/>
        <c:tickMarkSkip val="1"/>
      </c:catAx>
      <c:valAx>
        <c:axId val="75488256"/>
        <c:scaling>
          <c:orientation val="minMax"/>
        </c:scaling>
        <c:axPos val="b"/>
        <c:majorGridlines>
          <c:spPr>
            <a:ln w="3174">
              <a:solidFill>
                <a:srgbClr val="000000"/>
              </a:solidFill>
              <a:prstDash val="solid"/>
            </a:ln>
          </c:spPr>
        </c:majorGridlines>
        <c:numFmt formatCode="General" sourceLinked="1"/>
        <c:tickLblPos val="nextTo"/>
        <c:spPr>
          <a:ln w="3174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800" b="1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endParaRPr lang="ru-RU"/>
          </a:p>
        </c:txPr>
        <c:crossAx val="75250304"/>
        <c:crosses val="autoZero"/>
        <c:crossBetween val="between"/>
      </c:valAx>
      <c:spPr>
        <a:solidFill>
          <a:srgbClr val="C0C0C0"/>
        </a:solidFill>
        <a:ln w="12695">
          <a:solidFill>
            <a:srgbClr val="808080"/>
          </a:solidFill>
          <a:prstDash val="solid"/>
        </a:ln>
      </c:spPr>
    </c:plotArea>
    <c:plotVisOnly val="1"/>
    <c:dispBlanksAs val="gap"/>
  </c:chart>
  <c:spPr>
    <a:noFill/>
    <a:ln>
      <a:noFill/>
    </a:ln>
  </c:spPr>
  <c:txPr>
    <a:bodyPr/>
    <a:lstStyle/>
    <a:p>
      <a:pPr>
        <a:defRPr sz="800" b="1" i="0" u="none" strike="noStrike" baseline="0">
          <a:solidFill>
            <a:srgbClr val="000000"/>
          </a:solidFill>
          <a:latin typeface="Calibri"/>
          <a:ea typeface="Calibri"/>
          <a:cs typeface="Calibri"/>
        </a:defRPr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plotArea>
      <c:layout>
        <c:manualLayout>
          <c:layoutTarget val="inner"/>
          <c:xMode val="edge"/>
          <c:yMode val="edge"/>
          <c:x val="0.31388329979879404"/>
          <c:y val="3.2894736842105275E-2"/>
          <c:w val="0.63782696177062359"/>
          <c:h val="0.80592105263158387"/>
        </c:manualLayout>
      </c:layout>
      <c:barChart>
        <c:barDir val="bar"/>
        <c:grouping val="clustered"/>
        <c:ser>
          <c:idx val="0"/>
          <c:order val="0"/>
          <c:tx>
            <c:strRef>
              <c:f>Sheet1!$A$2</c:f>
              <c:strCache>
                <c:ptCount val="1"/>
                <c:pt idx="0">
                  <c:v>проценты</c:v>
                </c:pt>
              </c:strCache>
            </c:strRef>
          </c:tx>
          <c:spPr>
            <a:solidFill>
              <a:srgbClr val="9999FF"/>
            </a:solidFill>
            <a:ln w="12707">
              <a:solidFill>
                <a:srgbClr val="000000"/>
              </a:solidFill>
              <a:prstDash val="solid"/>
            </a:ln>
          </c:spPr>
          <c:cat>
            <c:strRef>
              <c:f>Sheet1!$B$1:$I$1</c:f>
              <c:strCache>
                <c:ptCount val="8"/>
                <c:pt idx="0">
                  <c:v>Карпова Алена</c:v>
                </c:pt>
                <c:pt idx="1">
                  <c:v>Мордвинкина Наталья</c:v>
                </c:pt>
                <c:pt idx="2">
                  <c:v>Илларионова Ксения</c:v>
                </c:pt>
                <c:pt idx="3">
                  <c:v>Нечкина Ксения</c:v>
                </c:pt>
                <c:pt idx="4">
                  <c:v>Мичурина Мария</c:v>
                </c:pt>
                <c:pt idx="5">
                  <c:v>Гвоздев Андрей</c:v>
                </c:pt>
                <c:pt idx="6">
                  <c:v>Федосеева Юлия</c:v>
                </c:pt>
                <c:pt idx="7">
                  <c:v>Шыхиева Сафа</c:v>
                </c:pt>
              </c:strCache>
            </c:strRef>
          </c:cat>
          <c:val>
            <c:numRef>
              <c:f>Sheet1!$B$2:$I$2</c:f>
              <c:numCache>
                <c:formatCode>General</c:formatCode>
                <c:ptCount val="8"/>
                <c:pt idx="0">
                  <c:v>80</c:v>
                </c:pt>
                <c:pt idx="1">
                  <c:v>60</c:v>
                </c:pt>
                <c:pt idx="2">
                  <c:v>90</c:v>
                </c:pt>
                <c:pt idx="3">
                  <c:v>80</c:v>
                </c:pt>
                <c:pt idx="4">
                  <c:v>65</c:v>
                </c:pt>
                <c:pt idx="5">
                  <c:v>45</c:v>
                </c:pt>
                <c:pt idx="6">
                  <c:v>55</c:v>
                </c:pt>
                <c:pt idx="7">
                  <c:v>65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</c:strCache>
            </c:strRef>
          </c:tx>
          <c:spPr>
            <a:solidFill>
              <a:srgbClr val="993366"/>
            </a:solidFill>
            <a:ln w="12707">
              <a:solidFill>
                <a:srgbClr val="000000"/>
              </a:solidFill>
              <a:prstDash val="solid"/>
            </a:ln>
          </c:spPr>
          <c:cat>
            <c:strRef>
              <c:f>Sheet1!$B$1:$I$1</c:f>
              <c:strCache>
                <c:ptCount val="8"/>
                <c:pt idx="0">
                  <c:v>Карпова Алена</c:v>
                </c:pt>
                <c:pt idx="1">
                  <c:v>Мордвинкина Наталья</c:v>
                </c:pt>
                <c:pt idx="2">
                  <c:v>Илларионова Ксения</c:v>
                </c:pt>
                <c:pt idx="3">
                  <c:v>Нечкина Ксения</c:v>
                </c:pt>
                <c:pt idx="4">
                  <c:v>Мичурина Мария</c:v>
                </c:pt>
                <c:pt idx="5">
                  <c:v>Гвоздев Андрей</c:v>
                </c:pt>
                <c:pt idx="6">
                  <c:v>Федосеева Юлия</c:v>
                </c:pt>
                <c:pt idx="7">
                  <c:v>Шыхиева Сафа</c:v>
                </c:pt>
              </c:strCache>
            </c:strRef>
          </c:cat>
          <c:val>
            <c:numRef>
              <c:f>Sheet1!$B$3:$I$3</c:f>
              <c:numCache>
                <c:formatCode>General</c:formatCode>
                <c:ptCount val="8"/>
              </c:numCache>
            </c:numRef>
          </c:val>
        </c:ser>
        <c:ser>
          <c:idx val="2"/>
          <c:order val="2"/>
          <c:tx>
            <c:strRef>
              <c:f>Sheet1!$A$4</c:f>
              <c:strCache>
                <c:ptCount val="1"/>
              </c:strCache>
            </c:strRef>
          </c:tx>
          <c:spPr>
            <a:solidFill>
              <a:srgbClr val="FFFFCC"/>
            </a:solidFill>
            <a:ln w="12707">
              <a:solidFill>
                <a:srgbClr val="000000"/>
              </a:solidFill>
              <a:prstDash val="solid"/>
            </a:ln>
          </c:spPr>
          <c:cat>
            <c:strRef>
              <c:f>Sheet1!$B$1:$I$1</c:f>
              <c:strCache>
                <c:ptCount val="8"/>
                <c:pt idx="0">
                  <c:v>Карпова Алена</c:v>
                </c:pt>
                <c:pt idx="1">
                  <c:v>Мордвинкина Наталья</c:v>
                </c:pt>
                <c:pt idx="2">
                  <c:v>Илларионова Ксения</c:v>
                </c:pt>
                <c:pt idx="3">
                  <c:v>Нечкина Ксения</c:v>
                </c:pt>
                <c:pt idx="4">
                  <c:v>Мичурина Мария</c:v>
                </c:pt>
                <c:pt idx="5">
                  <c:v>Гвоздев Андрей</c:v>
                </c:pt>
                <c:pt idx="6">
                  <c:v>Федосеева Юлия</c:v>
                </c:pt>
                <c:pt idx="7">
                  <c:v>Шыхиева Сафа</c:v>
                </c:pt>
              </c:strCache>
            </c:strRef>
          </c:cat>
          <c:val>
            <c:numRef>
              <c:f>Sheet1!$B$4:$I$4</c:f>
              <c:numCache>
                <c:formatCode>General</c:formatCode>
                <c:ptCount val="8"/>
              </c:numCache>
            </c:numRef>
          </c:val>
        </c:ser>
        <c:axId val="75486336"/>
        <c:axId val="76048640"/>
      </c:barChart>
      <c:catAx>
        <c:axId val="75486336"/>
        <c:scaling>
          <c:orientation val="minMax"/>
        </c:scaling>
        <c:axPos val="l"/>
        <c:majorGridlines>
          <c:spPr>
            <a:ln w="3177">
              <a:solidFill>
                <a:srgbClr val="000000"/>
              </a:solidFill>
              <a:prstDash val="solid"/>
            </a:ln>
          </c:spPr>
        </c:majorGridlines>
        <c:numFmt formatCode="General" sourceLinked="1"/>
        <c:tickLblPos val="nextTo"/>
        <c:spPr>
          <a:ln w="3177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201" b="1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endParaRPr lang="ru-RU"/>
          </a:p>
        </c:txPr>
        <c:crossAx val="76048640"/>
        <c:crosses val="autoZero"/>
        <c:auto val="1"/>
        <c:lblAlgn val="ctr"/>
        <c:lblOffset val="100"/>
        <c:tickLblSkip val="1"/>
        <c:tickMarkSkip val="1"/>
      </c:catAx>
      <c:valAx>
        <c:axId val="76048640"/>
        <c:scaling>
          <c:orientation val="minMax"/>
        </c:scaling>
        <c:axPos val="b"/>
        <c:majorGridlines>
          <c:spPr>
            <a:ln w="3177">
              <a:solidFill>
                <a:srgbClr val="000000"/>
              </a:solidFill>
              <a:prstDash val="solid"/>
            </a:ln>
          </c:spPr>
        </c:majorGridlines>
        <c:numFmt formatCode="General" sourceLinked="1"/>
        <c:tickLblPos val="nextTo"/>
        <c:spPr>
          <a:ln w="3177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201" b="1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endParaRPr lang="ru-RU"/>
          </a:p>
        </c:txPr>
        <c:crossAx val="75486336"/>
        <c:crosses val="autoZero"/>
        <c:crossBetween val="between"/>
      </c:valAx>
      <c:spPr>
        <a:solidFill>
          <a:srgbClr val="C0C0C0"/>
        </a:solidFill>
        <a:ln w="12707">
          <a:solidFill>
            <a:srgbClr val="808080"/>
          </a:solidFill>
          <a:prstDash val="solid"/>
        </a:ln>
      </c:spPr>
    </c:plotArea>
    <c:plotVisOnly val="1"/>
    <c:dispBlanksAs val="gap"/>
  </c:chart>
  <c:spPr>
    <a:noFill/>
    <a:ln>
      <a:noFill/>
    </a:ln>
  </c:spPr>
  <c:txPr>
    <a:bodyPr/>
    <a:lstStyle/>
    <a:p>
      <a:pPr>
        <a:defRPr sz="1201" b="1" i="0" u="none" strike="noStrike" baseline="0">
          <a:solidFill>
            <a:srgbClr val="000000"/>
          </a:solidFill>
          <a:latin typeface="Calibri"/>
          <a:ea typeface="Calibri"/>
          <a:cs typeface="Calibri"/>
        </a:defRPr>
      </a:pPr>
      <a:endParaRPr lang="ru-RU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>
              <a:defRPr sz="1400" i="1">
                <a:latin typeface="Times New Roman" pitchFamily="18" charset="0"/>
                <a:cs typeface="Times New Roman" pitchFamily="18" charset="0"/>
              </a:defRPr>
            </a:pPr>
            <a:r>
              <a:rPr lang="ru-RU" sz="1400" i="1">
                <a:latin typeface="Times New Roman" pitchFamily="18" charset="0"/>
                <a:cs typeface="Times New Roman" pitchFamily="18" charset="0"/>
              </a:rPr>
              <a:t>Результаты анкетирования</a:t>
            </a:r>
          </a:p>
          <a:p>
            <a:pPr>
              <a:defRPr sz="1400" i="1">
                <a:latin typeface="Times New Roman" pitchFamily="18" charset="0"/>
                <a:cs typeface="Times New Roman" pitchFamily="18" charset="0"/>
              </a:defRPr>
            </a:pPr>
            <a:r>
              <a:rPr lang="ru-RU" sz="1400" i="1">
                <a:latin typeface="Times New Roman" pitchFamily="18" charset="0"/>
                <a:cs typeface="Times New Roman" pitchFamily="18" charset="0"/>
              </a:rPr>
              <a:t>(вопросы 2-5)</a:t>
            </a:r>
          </a:p>
        </c:rich>
      </c:tx>
      <c:layout/>
    </c:title>
    <c:plotArea>
      <c:layout/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1</c:v>
                </c:pt>
              </c:strCache>
            </c:strRef>
          </c:tx>
          <c:cat>
            <c:strRef>
              <c:f>Лист1!$A$2:$A$13</c:f>
              <c:strCache>
                <c:ptCount val="12"/>
                <c:pt idx="0">
                  <c:v>да</c:v>
                </c:pt>
                <c:pt idx="1">
                  <c:v>нет</c:v>
                </c:pt>
                <c:pt idx="2">
                  <c:v>пустая трата времени</c:v>
                </c:pt>
                <c:pt idx="3">
                  <c:v>на уроках</c:v>
                </c:pt>
                <c:pt idx="4">
                  <c:v>индивидуально</c:v>
                </c:pt>
                <c:pt idx="5">
                  <c:v>на консультациях</c:v>
                </c:pt>
                <c:pt idx="6">
                  <c:v>дистанционно</c:v>
                </c:pt>
                <c:pt idx="7">
                  <c:v>все варианты</c:v>
                </c:pt>
                <c:pt idx="8">
                  <c:v>к/р</c:v>
                </c:pt>
                <c:pt idx="9">
                  <c:v>устно</c:v>
                </c:pt>
                <c:pt idx="10">
                  <c:v>по билетам</c:v>
                </c:pt>
                <c:pt idx="11">
                  <c:v>ничего не стали менять</c:v>
                </c:pt>
              </c:strCache>
            </c:strRef>
          </c:cat>
          <c:val>
            <c:numRef>
              <c:f>Лист1!$B$2:$B$13</c:f>
              <c:numCache>
                <c:formatCode>General</c:formatCode>
                <c:ptCount val="12"/>
                <c:pt idx="6">
                  <c:v>0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</c:v>
                </c:pt>
              </c:strCache>
            </c:strRef>
          </c:tx>
          <c:cat>
            <c:strRef>
              <c:f>Лист1!$A$2:$A$13</c:f>
              <c:strCache>
                <c:ptCount val="12"/>
                <c:pt idx="0">
                  <c:v>да</c:v>
                </c:pt>
                <c:pt idx="1">
                  <c:v>нет</c:v>
                </c:pt>
                <c:pt idx="2">
                  <c:v>пустая трата времени</c:v>
                </c:pt>
                <c:pt idx="3">
                  <c:v>на уроках</c:v>
                </c:pt>
                <c:pt idx="4">
                  <c:v>индивидуально</c:v>
                </c:pt>
                <c:pt idx="5">
                  <c:v>на консультациях</c:v>
                </c:pt>
                <c:pt idx="6">
                  <c:v>дистанционно</c:v>
                </c:pt>
                <c:pt idx="7">
                  <c:v>все варианты</c:v>
                </c:pt>
                <c:pt idx="8">
                  <c:v>к/р</c:v>
                </c:pt>
                <c:pt idx="9">
                  <c:v>устно</c:v>
                </c:pt>
                <c:pt idx="10">
                  <c:v>по билетам</c:v>
                </c:pt>
                <c:pt idx="11">
                  <c:v>ничего не стали менять</c:v>
                </c:pt>
              </c:strCache>
            </c:strRef>
          </c:cat>
          <c:val>
            <c:numRef>
              <c:f>Лист1!$C$2:$C$13</c:f>
              <c:numCache>
                <c:formatCode>General</c:formatCode>
                <c:ptCount val="12"/>
                <c:pt idx="0">
                  <c:v>25</c:v>
                </c:pt>
                <c:pt idx="1">
                  <c:v>55</c:v>
                </c:pt>
                <c:pt idx="2">
                  <c:v>20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3</c:v>
                </c:pt>
              </c:strCache>
            </c:strRef>
          </c:tx>
          <c:cat>
            <c:strRef>
              <c:f>Лист1!$A$2:$A$13</c:f>
              <c:strCache>
                <c:ptCount val="12"/>
                <c:pt idx="0">
                  <c:v>да</c:v>
                </c:pt>
                <c:pt idx="1">
                  <c:v>нет</c:v>
                </c:pt>
                <c:pt idx="2">
                  <c:v>пустая трата времени</c:v>
                </c:pt>
                <c:pt idx="3">
                  <c:v>на уроках</c:v>
                </c:pt>
                <c:pt idx="4">
                  <c:v>индивидуально</c:v>
                </c:pt>
                <c:pt idx="5">
                  <c:v>на консультациях</c:v>
                </c:pt>
                <c:pt idx="6">
                  <c:v>дистанционно</c:v>
                </c:pt>
                <c:pt idx="7">
                  <c:v>все варианты</c:v>
                </c:pt>
                <c:pt idx="8">
                  <c:v>к/р</c:v>
                </c:pt>
                <c:pt idx="9">
                  <c:v>устно</c:v>
                </c:pt>
                <c:pt idx="10">
                  <c:v>по билетам</c:v>
                </c:pt>
                <c:pt idx="11">
                  <c:v>ничего не стали менять</c:v>
                </c:pt>
              </c:strCache>
            </c:strRef>
          </c:cat>
          <c:val>
            <c:numRef>
              <c:f>Лист1!$D$2:$D$13</c:f>
              <c:numCache>
                <c:formatCode>General</c:formatCode>
                <c:ptCount val="12"/>
                <c:pt idx="0">
                  <c:v>100</c:v>
                </c:pt>
                <c:pt idx="1">
                  <c:v>0</c:v>
                </c:pt>
                <c:pt idx="2">
                  <c:v>0</c:v>
                </c:pt>
                <c:pt idx="3">
                  <c:v>40</c:v>
                </c:pt>
                <c:pt idx="4">
                  <c:v>20</c:v>
                </c:pt>
                <c:pt idx="5">
                  <c:v>5</c:v>
                </c:pt>
                <c:pt idx="6">
                  <c:v>10</c:v>
                </c:pt>
                <c:pt idx="7">
                  <c:v>25</c:v>
                </c:pt>
              </c:numCache>
            </c:numRef>
          </c:val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4</c:v>
                </c:pt>
              </c:strCache>
            </c:strRef>
          </c:tx>
          <c:cat>
            <c:strRef>
              <c:f>Лист1!$A$2:$A$13</c:f>
              <c:strCache>
                <c:ptCount val="12"/>
                <c:pt idx="0">
                  <c:v>да</c:v>
                </c:pt>
                <c:pt idx="1">
                  <c:v>нет</c:v>
                </c:pt>
                <c:pt idx="2">
                  <c:v>пустая трата времени</c:v>
                </c:pt>
                <c:pt idx="3">
                  <c:v>на уроках</c:v>
                </c:pt>
                <c:pt idx="4">
                  <c:v>индивидуально</c:v>
                </c:pt>
                <c:pt idx="5">
                  <c:v>на консультациях</c:v>
                </c:pt>
                <c:pt idx="6">
                  <c:v>дистанционно</c:v>
                </c:pt>
                <c:pt idx="7">
                  <c:v>все варианты</c:v>
                </c:pt>
                <c:pt idx="8">
                  <c:v>к/р</c:v>
                </c:pt>
                <c:pt idx="9">
                  <c:v>устно</c:v>
                </c:pt>
                <c:pt idx="10">
                  <c:v>по билетам</c:v>
                </c:pt>
                <c:pt idx="11">
                  <c:v>ничего не стали менять</c:v>
                </c:pt>
              </c:strCache>
            </c:strRef>
          </c:cat>
          <c:val>
            <c:numRef>
              <c:f>Лист1!$E$2:$E$13</c:f>
              <c:numCache>
                <c:formatCode>General</c:formatCode>
                <c:ptCount val="12"/>
                <c:pt idx="3">
                  <c:v>5</c:v>
                </c:pt>
                <c:pt idx="4">
                  <c:v>5</c:v>
                </c:pt>
                <c:pt idx="5">
                  <c:v>0</c:v>
                </c:pt>
                <c:pt idx="6">
                  <c:v>0</c:v>
                </c:pt>
                <c:pt idx="7">
                  <c:v>90</c:v>
                </c:pt>
                <c:pt idx="8">
                  <c:v>65</c:v>
                </c:pt>
                <c:pt idx="9">
                  <c:v>5</c:v>
                </c:pt>
                <c:pt idx="10">
                  <c:v>5</c:v>
                </c:pt>
                <c:pt idx="11">
                  <c:v>25</c:v>
                </c:pt>
              </c:numCache>
            </c:numRef>
          </c:val>
        </c:ser>
        <c:ser>
          <c:idx val="4"/>
          <c:order val="4"/>
          <c:tx>
            <c:strRef>
              <c:f>Лист1!$F$1</c:f>
              <c:strCache>
                <c:ptCount val="1"/>
                <c:pt idx="0">
                  <c:v>5</c:v>
                </c:pt>
              </c:strCache>
            </c:strRef>
          </c:tx>
          <c:cat>
            <c:strRef>
              <c:f>Лист1!$A$2:$A$13</c:f>
              <c:strCache>
                <c:ptCount val="12"/>
                <c:pt idx="0">
                  <c:v>да</c:v>
                </c:pt>
                <c:pt idx="1">
                  <c:v>нет</c:v>
                </c:pt>
                <c:pt idx="2">
                  <c:v>пустая трата времени</c:v>
                </c:pt>
                <c:pt idx="3">
                  <c:v>на уроках</c:v>
                </c:pt>
                <c:pt idx="4">
                  <c:v>индивидуально</c:v>
                </c:pt>
                <c:pt idx="5">
                  <c:v>на консультациях</c:v>
                </c:pt>
                <c:pt idx="6">
                  <c:v>дистанционно</c:v>
                </c:pt>
                <c:pt idx="7">
                  <c:v>все варианты</c:v>
                </c:pt>
                <c:pt idx="8">
                  <c:v>к/р</c:v>
                </c:pt>
                <c:pt idx="9">
                  <c:v>устно</c:v>
                </c:pt>
                <c:pt idx="10">
                  <c:v>по билетам</c:v>
                </c:pt>
                <c:pt idx="11">
                  <c:v>ничего не стали менять</c:v>
                </c:pt>
              </c:strCache>
            </c:strRef>
          </c:cat>
          <c:val>
            <c:numRef>
              <c:f>Лист1!$F$2:$F$13</c:f>
              <c:numCache>
                <c:formatCode>General</c:formatCode>
                <c:ptCount val="12"/>
                <c:pt idx="8">
                  <c:v>20</c:v>
                </c:pt>
                <c:pt idx="9">
                  <c:v>0</c:v>
                </c:pt>
                <c:pt idx="10">
                  <c:v>5</c:v>
                </c:pt>
                <c:pt idx="11">
                  <c:v>75</c:v>
                </c:pt>
              </c:numCache>
            </c:numRef>
          </c:val>
        </c:ser>
        <c:gapWidth val="0"/>
        <c:overlap val="11"/>
        <c:axId val="76510336"/>
        <c:axId val="76512256"/>
      </c:barChart>
      <c:catAx>
        <c:axId val="76510336"/>
        <c:scaling>
          <c:orientation val="minMax"/>
        </c:scaling>
        <c:axPos val="b"/>
        <c:majorTickMark val="none"/>
        <c:tickLblPos val="nextTo"/>
        <c:crossAx val="76512256"/>
        <c:crosses val="autoZero"/>
        <c:auto val="1"/>
        <c:lblAlgn val="ctr"/>
        <c:lblOffset val="100"/>
      </c:catAx>
      <c:valAx>
        <c:axId val="76512256"/>
        <c:scaling>
          <c:orientation val="minMax"/>
        </c:scaling>
        <c:axPos val="l"/>
        <c:majorGridlines/>
        <c:numFmt formatCode="General" sourceLinked="1"/>
        <c:majorTickMark val="none"/>
        <c:tickLblPos val="nextTo"/>
        <c:crossAx val="76510336"/>
        <c:crosses val="autoZero"/>
        <c:crossBetween val="between"/>
      </c:valAx>
    </c:plotArea>
    <c:plotVisOnly val="1"/>
  </c:chart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15.12.2011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15.12.2011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15.12.2011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15.12.2011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15.12.2011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15.12.2011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15.12.2011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15.12.2011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15.12.2011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15.12.2011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15.12.2011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15.12.2011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uztest.ru/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zcosh4.narod.ru/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32560" y="1428736"/>
            <a:ext cx="7406640" cy="2214578"/>
          </a:xfrm>
        </p:spPr>
        <p:txBody>
          <a:bodyPr>
            <a:normAutofit/>
          </a:bodyPr>
          <a:lstStyle/>
          <a:p>
            <a:pPr algn="ctr"/>
            <a:r>
              <a:rPr lang="ru-RU" b="1" i="1" dirty="0" smtClean="0">
                <a:latin typeface="Arial Black" pitchFamily="34" charset="0"/>
              </a:rPr>
              <a:t>Элементы </a:t>
            </a:r>
            <a:br>
              <a:rPr lang="ru-RU" b="1" i="1" dirty="0" smtClean="0">
                <a:latin typeface="Arial Black" pitchFamily="34" charset="0"/>
              </a:rPr>
            </a:br>
            <a:r>
              <a:rPr lang="ru-RU" b="1" i="1" dirty="0" smtClean="0">
                <a:latin typeface="Arial Black" pitchFamily="34" charset="0"/>
              </a:rPr>
              <a:t>дистанционного обучения  </a:t>
            </a:r>
            <a:endParaRPr lang="ru-RU" dirty="0">
              <a:latin typeface="Arial Black" pitchFamily="34" charset="0"/>
            </a:endParaRP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5143504" y="4143380"/>
            <a:ext cx="3691864" cy="1752600"/>
          </a:xfrm>
        </p:spPr>
        <p:txBody>
          <a:bodyPr>
            <a:normAutofit/>
          </a:bodyPr>
          <a:lstStyle/>
          <a:p>
            <a:r>
              <a:rPr lang="ru-RU" sz="1800" b="1" i="1" dirty="0" smtClean="0">
                <a:latin typeface="Times New Roman" pitchFamily="18" charset="0"/>
                <a:cs typeface="Times New Roman" pitchFamily="18" charset="0"/>
              </a:rPr>
              <a:t>Проект выполнила:</a:t>
            </a:r>
          </a:p>
          <a:p>
            <a:r>
              <a:rPr lang="ru-RU" sz="1800" b="1" i="1" dirty="0" smtClean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ru-RU" sz="1800" b="1" i="1" dirty="0" smtClean="0">
                <a:latin typeface="Times New Roman" pitchFamily="18" charset="0"/>
                <a:cs typeface="Times New Roman" pitchFamily="18" charset="0"/>
              </a:rPr>
              <a:t>читель математики МОУ «</a:t>
            </a:r>
          </a:p>
          <a:p>
            <a:r>
              <a:rPr lang="ru-RU" sz="1800" b="1" i="1" dirty="0" smtClean="0">
                <a:latin typeface="Times New Roman" pitchFamily="18" charset="0"/>
                <a:cs typeface="Times New Roman" pitchFamily="18" charset="0"/>
              </a:rPr>
              <a:t>Средняя общеобразовательная школа с. Мизино-Лапшиновка» </a:t>
            </a:r>
          </a:p>
          <a:p>
            <a:r>
              <a:rPr lang="ru-RU" sz="1800" b="1" i="1" dirty="0" smtClean="0">
                <a:latin typeface="Times New Roman" pitchFamily="18" charset="0"/>
                <a:cs typeface="Times New Roman" pitchFamily="18" charset="0"/>
              </a:rPr>
              <a:t>Загертдинова Н.П.</a:t>
            </a:r>
            <a:endParaRPr lang="ru-RU" sz="18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337" name="Rectangle 1"/>
          <p:cNvSpPr>
            <a:spLocks noChangeArrowheads="1"/>
          </p:cNvSpPr>
          <p:nvPr/>
        </p:nvSpPr>
        <p:spPr bwMode="auto">
          <a:xfrm>
            <a:off x="0" y="642918"/>
            <a:ext cx="91440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Не идти вперёд - значит идти назад!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728" y="214290"/>
            <a:ext cx="7498080" cy="654032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Результаты </a:t>
            </a:r>
            <a:r>
              <a:rPr lang="ru-RU" sz="1800" b="1" dirty="0" smtClean="0"/>
              <a:t>(успеваемость по темам)</a:t>
            </a:r>
            <a:endParaRPr lang="ru-RU" sz="1800" b="1" dirty="0"/>
          </a:p>
        </p:txBody>
      </p:sp>
      <p:graphicFrame>
        <p:nvGraphicFramePr>
          <p:cNvPr id="4" name="Объект 1"/>
          <p:cNvGraphicFramePr>
            <a:graphicFrameLocks noGrp="1"/>
          </p:cNvGraphicFramePr>
          <p:nvPr>
            <p:ph idx="1"/>
          </p:nvPr>
        </p:nvGraphicFramePr>
        <p:xfrm>
          <a:off x="642910" y="785794"/>
          <a:ext cx="8501090" cy="607220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214290"/>
            <a:ext cx="7498080" cy="6034110"/>
          </a:xfrm>
        </p:spPr>
        <p:txBody>
          <a:bodyPr/>
          <a:lstStyle/>
          <a:p>
            <a:pPr>
              <a:buNone/>
            </a:pPr>
            <a:r>
              <a:rPr lang="ru-RU" u="sng" dirty="0" smtClean="0"/>
              <a:t>Тема: «Показательные уравнения»</a:t>
            </a:r>
            <a:endParaRPr lang="ru-RU" dirty="0" smtClean="0"/>
          </a:p>
          <a:p>
            <a:endParaRPr lang="ru-RU" dirty="0"/>
          </a:p>
        </p:txBody>
      </p:sp>
      <p:graphicFrame>
        <p:nvGraphicFramePr>
          <p:cNvPr id="4" name="Объект 2"/>
          <p:cNvGraphicFramePr/>
          <p:nvPr/>
        </p:nvGraphicFramePr>
        <p:xfrm>
          <a:off x="1571605" y="1000108"/>
          <a:ext cx="6643734" cy="45720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435100" y="714356"/>
          <a:ext cx="7499350" cy="55340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654032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Памятка учащимся</a:t>
            </a:r>
            <a:br>
              <a:rPr lang="ru-RU" b="1" dirty="0" smtClean="0"/>
            </a:b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357290" y="785794"/>
            <a:ext cx="7498080" cy="5857916"/>
          </a:xfrm>
        </p:spPr>
        <p:txBody>
          <a:bodyPr>
            <a:normAutofit fontScale="70000" lnSpcReduction="2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Мы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 вами начинаем подготовку к ЕГЭ по математике и не только.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Не каждый из вас хорошо подготовлен по математике, но каждый хочет получать хорошие и отличные оценки.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Это возможно! Как?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Для этого надо иметь желание и немного потрудится. А поможет вам сайт, с которым мы начинаем работать: </a:t>
            </a:r>
            <a:r>
              <a:rPr lang="en-US" b="1" u="sng" dirty="0" smtClean="0">
                <a:latin typeface="Times New Roman" pitchFamily="18" charset="0"/>
                <a:cs typeface="Times New Roman" pitchFamily="18" charset="0"/>
                <a:hlinkClick r:id="rId2"/>
              </a:rPr>
              <a:t>www</a:t>
            </a:r>
            <a:r>
              <a:rPr lang="ru-RU" b="1" u="sng" dirty="0" smtClean="0">
                <a:latin typeface="Times New Roman" pitchFamily="18" charset="0"/>
                <a:cs typeface="Times New Roman" pitchFamily="18" charset="0"/>
                <a:hlinkClick r:id="rId2"/>
              </a:rPr>
              <a:t>.</a:t>
            </a:r>
            <a:r>
              <a:rPr lang="en-US" b="1" u="sng" dirty="0" smtClean="0">
                <a:latin typeface="Times New Roman" pitchFamily="18" charset="0"/>
                <a:cs typeface="Times New Roman" pitchFamily="18" charset="0"/>
                <a:hlinkClick r:id="rId2"/>
              </a:rPr>
              <a:t>uztest</a:t>
            </a:r>
            <a:r>
              <a:rPr lang="ru-RU" b="1" u="sng" dirty="0" smtClean="0">
                <a:latin typeface="Times New Roman" pitchFamily="18" charset="0"/>
                <a:cs typeface="Times New Roman" pitchFamily="18" charset="0"/>
                <a:hlinkClick r:id="rId2"/>
              </a:rPr>
              <a:t>.</a:t>
            </a:r>
            <a:r>
              <a:rPr lang="en-US" b="1" u="sng" dirty="0" smtClean="0">
                <a:latin typeface="Times New Roman" pitchFamily="18" charset="0"/>
                <a:cs typeface="Times New Roman" pitchFamily="18" charset="0"/>
                <a:hlinkClick r:id="rId2"/>
              </a:rPr>
              <a:t>ru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Работая с тестами и тренингами вы не только хорошо усвоите, повторите учебный материал, но и подготовитесь к сдаче ЕГЭ.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Что надо сделать на начальном этапе?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Получить у учителя свой персональный логин и пароль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Ознакомиться с графиком работы на сайте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Выполнять предлагаемые задания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Успешной работы!!!!!!!</a:t>
            </a:r>
            <a:endParaRPr lang="ru-RU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011222"/>
          </a:xfrm>
        </p:spPr>
        <p:txBody>
          <a:bodyPr>
            <a:normAutofit fontScale="90000"/>
          </a:bodyPr>
          <a:lstStyle/>
          <a:p>
            <a:pPr lvl="0"/>
            <a:r>
              <a:rPr lang="ru-RU" b="1" dirty="0" smtClean="0"/>
              <a:t>Литература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1071546"/>
            <a:ext cx="7498080" cy="5176854"/>
          </a:xfrm>
        </p:spPr>
        <p:txBody>
          <a:bodyPr>
            <a:normAutofit fontScale="70000" lnSpcReduction="20000"/>
          </a:bodyPr>
          <a:lstStyle/>
          <a:p>
            <a:pPr lvl="0"/>
            <a:r>
              <a:rPr lang="ru-RU" dirty="0" smtClean="0"/>
              <a:t>Булыгин </a:t>
            </a:r>
            <a:r>
              <a:rPr lang="ru-RU" dirty="0" smtClean="0"/>
              <a:t>Г.В. Основы автоматизации процесса обучения. – М., 2003.</a:t>
            </a:r>
          </a:p>
          <a:p>
            <a:pPr lvl="0"/>
            <a:r>
              <a:rPr lang="ru-RU" dirty="0" smtClean="0"/>
              <a:t>Журналы «Математика в школе», «Информатика и образование»</a:t>
            </a:r>
          </a:p>
          <a:p>
            <a:pPr lvl="0"/>
            <a:r>
              <a:rPr lang="ru-RU" dirty="0" smtClean="0"/>
              <a:t>Новые </a:t>
            </a:r>
            <a:r>
              <a:rPr lang="ru-RU" dirty="0" smtClean="0"/>
              <a:t>педагогические и информационные технологии в системе образования: Учеб. пособие для студ. </a:t>
            </a:r>
            <a:r>
              <a:rPr lang="ru-RU" dirty="0" err="1" smtClean="0"/>
              <a:t>пед</a:t>
            </a:r>
            <a:r>
              <a:rPr lang="ru-RU" dirty="0" smtClean="0"/>
              <a:t>. вузов и системы </a:t>
            </a:r>
            <a:r>
              <a:rPr lang="ru-RU" dirty="0" err="1" smtClean="0"/>
              <a:t>повыш</a:t>
            </a:r>
            <a:r>
              <a:rPr lang="ru-RU" dirty="0" smtClean="0"/>
              <a:t>. </a:t>
            </a:r>
            <a:r>
              <a:rPr lang="ru-RU" dirty="0" err="1" smtClean="0"/>
              <a:t>квалиф</a:t>
            </a:r>
            <a:r>
              <a:rPr lang="ru-RU" dirty="0" smtClean="0"/>
              <a:t>. </a:t>
            </a:r>
            <a:r>
              <a:rPr lang="ru-RU" dirty="0" err="1" smtClean="0"/>
              <a:t>пед</a:t>
            </a:r>
            <a:r>
              <a:rPr lang="ru-RU" dirty="0" smtClean="0"/>
              <a:t>. кадров / Под ред. Е.С. </a:t>
            </a:r>
            <a:r>
              <a:rPr lang="ru-RU" dirty="0" err="1" smtClean="0"/>
              <a:t>Полат</a:t>
            </a:r>
            <a:r>
              <a:rPr lang="ru-RU" dirty="0" smtClean="0"/>
              <a:t>. – М.: Академия, 2002.</a:t>
            </a:r>
          </a:p>
          <a:p>
            <a:pPr lvl="0"/>
            <a:r>
              <a:rPr lang="ru-RU" dirty="0" smtClean="0"/>
              <a:t>Хуторской </a:t>
            </a:r>
            <a:r>
              <a:rPr lang="ru-RU" dirty="0" smtClean="0"/>
              <a:t>А.В. Научно-практические предпосылки дистанционной педагогики // Открытое образование. – 2001. - №2. – С.30-35.</a:t>
            </a:r>
          </a:p>
          <a:p>
            <a:pPr lvl="0"/>
            <a:r>
              <a:rPr lang="ru-RU" dirty="0" smtClean="0"/>
              <a:t>Методика </a:t>
            </a:r>
            <a:r>
              <a:rPr lang="ru-RU" dirty="0" smtClean="0"/>
              <a:t>преподавания математики в средней школе: Частная методика: Учеб. пособие для студентов </a:t>
            </a:r>
            <a:r>
              <a:rPr lang="ru-RU" dirty="0" err="1" smtClean="0"/>
              <a:t>пед</a:t>
            </a:r>
            <a:r>
              <a:rPr lang="ru-RU" dirty="0" smtClean="0"/>
              <a:t>. </a:t>
            </a:r>
            <a:r>
              <a:rPr lang="ru-RU" dirty="0" err="1" smtClean="0"/>
              <a:t>ин-тов</a:t>
            </a:r>
            <a:r>
              <a:rPr lang="ru-RU" dirty="0" smtClean="0"/>
              <a:t> по физ.-мат. спец. / А.Я. Блох, В.А. Гусев, Г.В. Дорофеев и др.; Сост. В.И. Мишин. – М.: Просвещение, 1987. – 416 с.</a:t>
            </a:r>
          </a:p>
          <a:p>
            <a:pPr lvl="0"/>
            <a:r>
              <a:rPr lang="en-US" u="sng" dirty="0" smtClean="0">
                <a:hlinkClick r:id="rId2"/>
              </a:rPr>
              <a:t>www.zcosh4.narod.ru</a:t>
            </a:r>
            <a:r>
              <a:rPr lang="en-US" dirty="0" smtClean="0"/>
              <a:t>  </a:t>
            </a:r>
            <a:r>
              <a:rPr lang="ru-RU" dirty="0" smtClean="0"/>
              <a:t> 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Тема в учебном плане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Подготовка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 государственной (итоговой) аттестации осуществляется на протяжении всего периода обучения учащихся. Такая подготовка осуществляется в ходе отработки практических навыков, закрепления изученного материала, а также при организации повторения на разных этапах урока и во внеурочной деятельности.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Предметные области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endParaRPr lang="ru-RU" dirty="0" smtClean="0"/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Математика – так как идет выполнение заданий непосредственно по предмету.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Информатика – ребенок должен иметь элементарные навыки работы с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компьютером,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владеть элементарными навыками работы с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on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line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тестами, «офисными» программами (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Word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Paint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), а также с почтовыми службами сети.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Основы здорового образа жизни – учащиеся должны знать основные принципы работы с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компьютером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Цель проекта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1447800"/>
            <a:ext cx="7498080" cy="5124472"/>
          </a:xfrm>
        </p:spPr>
        <p:txBody>
          <a:bodyPr>
            <a:normAutofit fontScale="70000" lnSpcReduction="20000"/>
          </a:bodyPr>
          <a:lstStyle/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Поддержка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 развитие механизмов эффективной дистанционной подготовки школьников к выпускным школьным экзаменам 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Предоставление преподавателям (учителям) возможности отработки отдельных тем школьного курса математики со школьниками (подготовка к сдаче ЕГЭ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 использованием современных компьютерных технологий и учебных материалов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Предоставление всем школьникам возможности самостоятельно повысить свой уровень знаний по математике и подготовиться к сдаче выпускных школьных экзаменов (ЕГЭ) и поступлению в учреждения высшего профессионального образования.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Улучшение компьютерной грамотности школьников и повышение интереса к использованию современных компьютерных технологий и сети Интернет в обучении и образовании.</a:t>
            </a:r>
          </a:p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725602"/>
          </a:xfrm>
        </p:spPr>
        <p:txBody>
          <a:bodyPr>
            <a:normAutofit fontScale="90000"/>
          </a:bodyPr>
          <a:lstStyle/>
          <a:p>
            <a:pPr lvl="0" algn="ctr"/>
            <a:r>
              <a:rPr lang="ru-RU" b="1" dirty="0" smtClean="0"/>
              <a:t>Обоснование</a:t>
            </a:r>
            <a:r>
              <a:rPr lang="ru-RU" b="1" i="1" dirty="0" smtClean="0"/>
              <a:t> </a:t>
            </a:r>
            <a:r>
              <a:rPr lang="ru-RU" b="1" dirty="0" smtClean="0"/>
              <a:t>способа</a:t>
            </a:r>
            <a:r>
              <a:rPr lang="ru-RU" b="1" i="1" dirty="0" smtClean="0"/>
              <a:t> </a:t>
            </a:r>
            <a:r>
              <a:rPr lang="ru-RU" b="1" i="1" dirty="0" smtClean="0"/>
              <a:t/>
            </a:r>
            <a:br>
              <a:rPr lang="ru-RU" b="1" i="1" dirty="0" smtClean="0"/>
            </a:br>
            <a:r>
              <a:rPr lang="ru-RU" b="1" dirty="0" smtClean="0"/>
              <a:t>решения</a:t>
            </a:r>
            <a:r>
              <a:rPr lang="ru-RU" b="1" i="1" dirty="0" smtClean="0"/>
              <a:t> </a:t>
            </a:r>
            <a:r>
              <a:rPr lang="ru-RU" b="1" dirty="0" smtClean="0"/>
              <a:t>проблемы</a:t>
            </a:r>
            <a:br>
              <a:rPr lang="ru-RU" b="1" dirty="0" smtClean="0"/>
            </a:b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2000240"/>
            <a:ext cx="7498080" cy="4248160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Воспитать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человека математически образованного, причем гуманными методами, в гуманных формах, - тот идеал, к которому стремится каждый цивилизованный учитель математики</a:t>
            </a:r>
            <a:r>
              <a:rPr lang="ru-RU" dirty="0" smtClean="0"/>
              <a:t>.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79704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Преимущества </a:t>
            </a:r>
            <a:r>
              <a:rPr lang="ru-RU" b="1" dirty="0" smtClean="0"/>
              <a:t>использования элементов дистанционного обучения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2500306"/>
            <a:ext cx="7498080" cy="3748094"/>
          </a:xfrm>
        </p:spPr>
        <p:txBody>
          <a:bodyPr/>
          <a:lstStyle/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Нет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отрыва от учебы (не надо выделять время в расписании уроков).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Индивидуальный график, работа в своем режиме.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Результат, практически значимый именно для тебя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85728"/>
            <a:ext cx="7498080" cy="1714512"/>
          </a:xfrm>
        </p:spPr>
        <p:txBody>
          <a:bodyPr>
            <a:normAutofit fontScale="90000"/>
          </a:bodyPr>
          <a:lstStyle/>
          <a:p>
            <a:pPr lvl="0" algn="ctr"/>
            <a:r>
              <a:rPr lang="ru-RU" b="1" dirty="0" smtClean="0"/>
              <a:t>Задачи и план 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деятельности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Что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надо сделать в первую очередь?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Определить, какую задачу будет решать ваш курс 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Решить, для какой аудитории будет предназначена такая форма обучения.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Какое время он будет занимать у учащихся?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Какой продукт вы планируете получить?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357166"/>
            <a:ext cx="7498080" cy="714380"/>
          </a:xfrm>
        </p:spPr>
        <p:txBody>
          <a:bodyPr>
            <a:normAutofit fontScale="90000"/>
          </a:bodyPr>
          <a:lstStyle/>
          <a:p>
            <a:pPr lvl="0"/>
            <a:r>
              <a:rPr lang="ru-RU" dirty="0" smtClean="0"/>
              <a:t>Разработать:</a:t>
            </a:r>
            <a:r>
              <a:rPr lang="ru-RU" sz="3600" dirty="0" smtClean="0"/>
              <a:t/>
            </a:r>
            <a:br>
              <a:rPr lang="ru-RU" sz="3600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857232"/>
            <a:ext cx="7498080" cy="5786478"/>
          </a:xfrm>
        </p:spPr>
        <p:txBody>
          <a:bodyPr>
            <a:normAutofit fontScale="92500" lnSpcReduction="10000"/>
          </a:bodyPr>
          <a:lstStyle/>
          <a:p>
            <a:pPr marL="642366" indent="-514350">
              <a:buFont typeface="+mj-lt"/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Задания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для практической работы (очень конкретные, несколько вариантов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).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642366" indent="-514350">
              <a:buFont typeface="+mj-lt"/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Методические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рекомендации (список литературы для самостоятельного изучения, алгоритмы выполнения практических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заданий).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642366" indent="-514350">
              <a:buFont typeface="+mj-lt"/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Вопросы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для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рефлексии.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642366" indent="-514350">
              <a:buFont typeface="+mj-lt"/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Дать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рекламу вашего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курса.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642366" indent="-514350">
              <a:buFont typeface="+mj-lt"/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Провести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занятия 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рефлексию.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642366" indent="-514350">
              <a:buFont typeface="+mj-lt"/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Оценить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полученные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результаты.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642366" indent="-514350">
              <a:buFont typeface="+mj-lt"/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Сделать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необходимую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корректировку.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642366" indent="-514350">
              <a:buFont typeface="+mj-lt"/>
              <a:buAutoNum type="arabicPeriod"/>
            </a:pP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Продолжить 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дерзать!!!</a:t>
            </a:r>
            <a:endParaRPr lang="ru-RU" sz="24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511288"/>
          </a:xfrm>
        </p:spPr>
        <p:txBody>
          <a:bodyPr>
            <a:normAutofit fontScale="90000"/>
          </a:bodyPr>
          <a:lstStyle/>
          <a:p>
            <a:pPr lvl="0" algn="ctr"/>
            <a:r>
              <a:rPr lang="ru-RU" b="1" dirty="0" smtClean="0"/>
              <a:t>Планируемые образовательные результаты</a:t>
            </a:r>
            <a:br>
              <a:rPr lang="ru-RU" b="1" dirty="0" smtClean="0"/>
            </a:b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повышения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интереса к выполнению заданий по математике и уровня подготовки по предмету;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улучшение компьютерной грамотности учащихся; повышение интереса к использованию современных компьютерных технологий;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успешное выполнение заданий промежуточной аттестации и сдача ЕГЭ.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77</TotalTime>
  <Words>665</Words>
  <PresentationFormat>Экран (4:3)</PresentationFormat>
  <Paragraphs>66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Солнцестояние</vt:lpstr>
      <vt:lpstr>Элементы  дистанционного обучения  </vt:lpstr>
      <vt:lpstr>Тема в учебном плане</vt:lpstr>
      <vt:lpstr>Предметные области</vt:lpstr>
      <vt:lpstr>Цель проекта</vt:lpstr>
      <vt:lpstr>Обоснование способа  решения проблемы </vt:lpstr>
      <vt:lpstr>Преимущества использования элементов дистанционного обучения</vt:lpstr>
      <vt:lpstr>Задачи и план  деятельности </vt:lpstr>
      <vt:lpstr>Разработать: </vt:lpstr>
      <vt:lpstr>Планируемые образовательные результаты </vt:lpstr>
      <vt:lpstr>Результаты (успеваемость по темам)</vt:lpstr>
      <vt:lpstr>Слайд 11</vt:lpstr>
      <vt:lpstr>Слайд 12</vt:lpstr>
      <vt:lpstr>Памятка учащимся </vt:lpstr>
      <vt:lpstr>Литература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ххх</cp:lastModifiedBy>
  <cp:revision>9</cp:revision>
  <dcterms:modified xsi:type="dcterms:W3CDTF">2011-12-15T18:09:29Z</dcterms:modified>
</cp:coreProperties>
</file>